
<file path=[Content_Types].xml><?xml version="1.0" encoding="utf-8"?>
<Types xmlns="http://schemas.openxmlformats.org/package/2006/content-types">
  <Default ContentType="application/x-fontdata" Extension="fntdata"/>
  <Default ContentType="image/jpeg" Extension="jpeg"/>
  <Default ContentType="audio/m4a" Extension="m4a"/>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anva Sans Bold" charset="1" panose="020B0803030501040103"/>
      <p:regular r:id="rId28"/>
    </p:embeddedFont>
    <p:embeddedFont>
      <p:font typeface="Canva Sans" charset="1" panose="020B0503030501040103"/>
      <p:regular r:id="rId29"/>
    </p:embeddedFont>
    <p:embeddedFont>
      <p:font typeface="Fredoka" charset="1" panose="02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9.svg" Type="http://schemas.openxmlformats.org/officeDocument/2006/relationships/image"/><Relationship Id="rId7" Target="../media/aAGKdpidFuk.m4a" Type="http://schemas.microsoft.com/office/2007/relationships/media"/><Relationship Id="rId8" Target="../media/aAGKdpidFuk.m4a" Type="http://schemas.openxmlformats.org/officeDocument/2006/relationships/audi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46263" y="1312482"/>
            <a:ext cx="11595474" cy="5309890"/>
          </a:xfrm>
          <a:custGeom>
            <a:avLst/>
            <a:gdLst/>
            <a:ahLst/>
            <a:cxnLst/>
            <a:rect r="r" b="b" t="t" l="l"/>
            <a:pathLst>
              <a:path h="5309890" w="11595474">
                <a:moveTo>
                  <a:pt x="0" y="0"/>
                </a:moveTo>
                <a:lnTo>
                  <a:pt x="11595474" y="0"/>
                </a:lnTo>
                <a:lnTo>
                  <a:pt x="11595474" y="5309891"/>
                </a:lnTo>
                <a:lnTo>
                  <a:pt x="0" y="5309891"/>
                </a:lnTo>
                <a:lnTo>
                  <a:pt x="0" y="0"/>
                </a:lnTo>
                <a:close/>
              </a:path>
            </a:pathLst>
          </a:custGeom>
          <a:blipFill>
            <a:blip r:embed="rId2"/>
            <a:stretch>
              <a:fillRect l="0" t="-22396" r="0" b="-22396"/>
            </a:stretch>
          </a:blipFill>
        </p:spPr>
      </p:sp>
      <p:sp>
        <p:nvSpPr>
          <p:cNvPr name="Freeform 3" id="3"/>
          <p:cNvSpPr/>
          <p:nvPr/>
        </p:nvSpPr>
        <p:spPr>
          <a:xfrm flipH="false" flipV="false" rot="0">
            <a:off x="535358" y="365695"/>
            <a:ext cx="2147744" cy="2112599"/>
          </a:xfrm>
          <a:custGeom>
            <a:avLst/>
            <a:gdLst/>
            <a:ahLst/>
            <a:cxnLst/>
            <a:rect r="r" b="b" t="t" l="l"/>
            <a:pathLst>
              <a:path h="2112599" w="2147744">
                <a:moveTo>
                  <a:pt x="0" y="0"/>
                </a:moveTo>
                <a:lnTo>
                  <a:pt x="2147744" y="0"/>
                </a:lnTo>
                <a:lnTo>
                  <a:pt x="2147744" y="2112598"/>
                </a:lnTo>
                <a:lnTo>
                  <a:pt x="0" y="21125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608487" y="-147372"/>
            <a:ext cx="2679513" cy="2672814"/>
          </a:xfrm>
          <a:custGeom>
            <a:avLst/>
            <a:gdLst/>
            <a:ahLst/>
            <a:cxnLst/>
            <a:rect r="r" b="b" t="t" l="l"/>
            <a:pathLst>
              <a:path h="2672814" w="2679513">
                <a:moveTo>
                  <a:pt x="0" y="0"/>
                </a:moveTo>
                <a:lnTo>
                  <a:pt x="2679513" y="0"/>
                </a:lnTo>
                <a:lnTo>
                  <a:pt x="2679513" y="2672814"/>
                </a:lnTo>
                <a:lnTo>
                  <a:pt x="0" y="2672814"/>
                </a:lnTo>
                <a:lnTo>
                  <a:pt x="0" y="0"/>
                </a:lnTo>
                <a:close/>
              </a:path>
            </a:pathLst>
          </a:custGeom>
          <a:blipFill>
            <a:blip r:embed="rId5"/>
            <a:stretch>
              <a:fillRect l="0" t="0" r="0" b="0"/>
            </a:stretch>
          </a:blipFill>
        </p:spPr>
      </p:sp>
      <p:sp>
        <p:nvSpPr>
          <p:cNvPr name="TextBox 5" id="5"/>
          <p:cNvSpPr txBox="true"/>
          <p:nvPr/>
        </p:nvSpPr>
        <p:spPr>
          <a:xfrm rot="0">
            <a:off x="2939832" y="7372460"/>
            <a:ext cx="1240833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Corona Virus Analysis</a:t>
            </a:r>
          </a:p>
        </p:txBody>
      </p:sp>
      <p:pic>
        <p:nvPicPr>
          <p:cNvPr name="Picture 6" id="6">
            <a:hlinkClick action="ppaction://media"/>
          </p:cNvPr>
          <p:cNvPicPr>
            <a:picLocks noChangeAspect="true"/>
          </p:cNvPicPr>
          <p:nvPr>
            <a:audioFile r:link="rId8"/>
            <p:extLst>
              <p:ext uri="{DAA4B4D4-6D71-4841-9C94-3DE7FCFB9230}">
                <p14:media xmlns:p14="http://schemas.microsoft.com/office/powerpoint/2010/main" r:embed="rId7">
                  <p14:trim st="104.1670" end="588.9660"/>
                </p14:media>
              </p:ext>
            </p:extLst>
          </p:nvPr>
        </p:nvPicPr>
        <p:blipFill>
          <a:blip r:embed="rId6"/>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6"/>
                </p:tgtEl>
              </p:cBhvr>
            </p:cmd>
            <p:audio>
              <p:cMediaNode vol="100000" showWhenStopped="false">
                <p:cTn/>
                <p:tgtEl>
                  <p:spTgt spid="6"/>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6076" y="3051520"/>
            <a:ext cx="7742103" cy="3534162"/>
          </a:xfrm>
          <a:custGeom>
            <a:avLst/>
            <a:gdLst/>
            <a:ahLst/>
            <a:cxnLst/>
            <a:rect r="r" b="b" t="t" l="l"/>
            <a:pathLst>
              <a:path h="3534162" w="7742103">
                <a:moveTo>
                  <a:pt x="0" y="0"/>
                </a:moveTo>
                <a:lnTo>
                  <a:pt x="7742103" y="0"/>
                </a:lnTo>
                <a:lnTo>
                  <a:pt x="7742103" y="3534162"/>
                </a:lnTo>
                <a:lnTo>
                  <a:pt x="0" y="3534162"/>
                </a:lnTo>
                <a:lnTo>
                  <a:pt x="0" y="0"/>
                </a:lnTo>
                <a:close/>
              </a:path>
            </a:pathLst>
          </a:custGeom>
          <a:blipFill>
            <a:blip r:embed="rId2"/>
            <a:stretch>
              <a:fillRect l="0" t="0" r="0" b="0"/>
            </a:stretch>
          </a:blipFill>
        </p:spPr>
      </p:sp>
      <p:sp>
        <p:nvSpPr>
          <p:cNvPr name="Freeform 3" id="3"/>
          <p:cNvSpPr/>
          <p:nvPr/>
        </p:nvSpPr>
        <p:spPr>
          <a:xfrm flipH="false" flipV="false" rot="0">
            <a:off x="8868062" y="2668673"/>
            <a:ext cx="8638177" cy="5784263"/>
          </a:xfrm>
          <a:custGeom>
            <a:avLst/>
            <a:gdLst/>
            <a:ahLst/>
            <a:cxnLst/>
            <a:rect r="r" b="b" t="t" l="l"/>
            <a:pathLst>
              <a:path h="5784263" w="8638177">
                <a:moveTo>
                  <a:pt x="0" y="0"/>
                </a:moveTo>
                <a:lnTo>
                  <a:pt x="8638177" y="0"/>
                </a:lnTo>
                <a:lnTo>
                  <a:pt x="8638177" y="5784262"/>
                </a:lnTo>
                <a:lnTo>
                  <a:pt x="0" y="5784262"/>
                </a:lnTo>
                <a:lnTo>
                  <a:pt x="0" y="0"/>
                </a:lnTo>
                <a:close/>
              </a:path>
            </a:pathLst>
          </a:custGeom>
          <a:blipFill>
            <a:blip r:embed="rId3"/>
            <a:stretch>
              <a:fillRect l="-221" t="0" r="-221" b="0"/>
            </a:stretch>
          </a:blipFill>
        </p:spPr>
      </p:sp>
      <p:sp>
        <p:nvSpPr>
          <p:cNvPr name="TextBox 4" id="4"/>
          <p:cNvSpPr txBox="true"/>
          <p:nvPr/>
        </p:nvSpPr>
        <p:spPr>
          <a:xfrm rot="0">
            <a:off x="516076" y="651023"/>
            <a:ext cx="17255848" cy="1712595"/>
          </a:xfrm>
          <a:prstGeom prst="rect">
            <a:avLst/>
          </a:prstGeom>
        </p:spPr>
        <p:txBody>
          <a:bodyPr anchor="t" rtlCol="false" tIns="0" lIns="0" bIns="0" rIns="0">
            <a:spAutoFit/>
          </a:bodyPr>
          <a:lstStyle/>
          <a:p>
            <a:pPr algn="l">
              <a:lnSpc>
                <a:spcPts val="6580"/>
              </a:lnSpc>
            </a:pPr>
            <a:r>
              <a:rPr lang="en-US" sz="4700">
                <a:solidFill>
                  <a:srgbClr val="000000"/>
                </a:solidFill>
                <a:latin typeface="Canva Sans Bold"/>
                <a:ea typeface="Canva Sans Bold"/>
                <a:cs typeface="Canva Sans Bold"/>
                <a:sym typeface="Canva Sans Bold"/>
              </a:rPr>
              <a:t>Q6. Find monthly average for confirmed, deaths, recovered</a:t>
            </a:r>
          </a:p>
          <a:p>
            <a:pPr algn="l">
              <a:lnSpc>
                <a:spcPts val="72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5757">
                <a:alpha val="100000"/>
              </a:srgbClr>
            </a:gs>
            <a:gs pos="100000">
              <a:srgbClr val="8C52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094349" y="2015609"/>
            <a:ext cx="4569642" cy="7242691"/>
          </a:xfrm>
          <a:custGeom>
            <a:avLst/>
            <a:gdLst/>
            <a:ahLst/>
            <a:cxnLst/>
            <a:rect r="r" b="b" t="t" l="l"/>
            <a:pathLst>
              <a:path h="7242691" w="4569642">
                <a:moveTo>
                  <a:pt x="0" y="0"/>
                </a:moveTo>
                <a:lnTo>
                  <a:pt x="4569642" y="0"/>
                </a:lnTo>
                <a:lnTo>
                  <a:pt x="4569642" y="7242691"/>
                </a:lnTo>
                <a:lnTo>
                  <a:pt x="0" y="7242691"/>
                </a:lnTo>
                <a:lnTo>
                  <a:pt x="0" y="0"/>
                </a:lnTo>
                <a:close/>
              </a:path>
            </a:pathLst>
          </a:custGeom>
          <a:blipFill>
            <a:blip r:embed="rId2"/>
            <a:stretch>
              <a:fillRect l="0" t="0" r="0" b="0"/>
            </a:stretch>
          </a:blipFill>
        </p:spPr>
      </p:sp>
      <p:sp>
        <p:nvSpPr>
          <p:cNvPr name="Freeform 3" id="3"/>
          <p:cNvSpPr/>
          <p:nvPr/>
        </p:nvSpPr>
        <p:spPr>
          <a:xfrm flipH="false" flipV="false" rot="0">
            <a:off x="2232863" y="2582724"/>
            <a:ext cx="7881156" cy="6108461"/>
          </a:xfrm>
          <a:custGeom>
            <a:avLst/>
            <a:gdLst/>
            <a:ahLst/>
            <a:cxnLst/>
            <a:rect r="r" b="b" t="t" l="l"/>
            <a:pathLst>
              <a:path h="6108461" w="7881156">
                <a:moveTo>
                  <a:pt x="0" y="0"/>
                </a:moveTo>
                <a:lnTo>
                  <a:pt x="7881156" y="0"/>
                </a:lnTo>
                <a:lnTo>
                  <a:pt x="7881156" y="6108461"/>
                </a:lnTo>
                <a:lnTo>
                  <a:pt x="0" y="6108461"/>
                </a:lnTo>
                <a:lnTo>
                  <a:pt x="0" y="0"/>
                </a:lnTo>
                <a:close/>
              </a:path>
            </a:pathLst>
          </a:custGeom>
          <a:blipFill>
            <a:blip r:embed="rId3"/>
            <a:stretch>
              <a:fillRect l="0" t="0" r="0" b="0"/>
            </a:stretch>
          </a:blipFill>
        </p:spPr>
      </p:sp>
      <p:sp>
        <p:nvSpPr>
          <p:cNvPr name="TextBox 4" id="4"/>
          <p:cNvSpPr txBox="true"/>
          <p:nvPr/>
        </p:nvSpPr>
        <p:spPr>
          <a:xfrm rot="0">
            <a:off x="600424" y="750839"/>
            <a:ext cx="18288000" cy="1571625"/>
          </a:xfrm>
          <a:prstGeom prst="rect">
            <a:avLst/>
          </a:prstGeom>
        </p:spPr>
        <p:txBody>
          <a:bodyPr anchor="t" rtlCol="false" tIns="0" lIns="0" bIns="0" rIns="0">
            <a:spAutoFit/>
          </a:bodyPr>
          <a:lstStyle/>
          <a:p>
            <a:pPr algn="l">
              <a:lnSpc>
                <a:spcPts val="6300"/>
              </a:lnSpc>
            </a:pPr>
            <a:r>
              <a:rPr lang="en-US" sz="4500">
                <a:solidFill>
                  <a:srgbClr val="000000"/>
                </a:solidFill>
                <a:latin typeface="Canva Sans Bold"/>
                <a:ea typeface="Canva Sans Bold"/>
                <a:cs typeface="Canva Sans Bold"/>
                <a:sym typeface="Canva Sans Bold"/>
              </a:rPr>
              <a:t>Q7 Find most frequent value for confirmed, deaths, recovered each month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680572" y="3229431"/>
            <a:ext cx="9850651" cy="5741390"/>
          </a:xfrm>
          <a:custGeom>
            <a:avLst/>
            <a:gdLst/>
            <a:ahLst/>
            <a:cxnLst/>
            <a:rect r="r" b="b" t="t" l="l"/>
            <a:pathLst>
              <a:path h="5741390" w="9850651">
                <a:moveTo>
                  <a:pt x="0" y="0"/>
                </a:moveTo>
                <a:lnTo>
                  <a:pt x="9850652" y="0"/>
                </a:lnTo>
                <a:lnTo>
                  <a:pt x="9850652" y="5741390"/>
                </a:lnTo>
                <a:lnTo>
                  <a:pt x="0" y="5741390"/>
                </a:lnTo>
                <a:lnTo>
                  <a:pt x="0" y="0"/>
                </a:lnTo>
                <a:close/>
              </a:path>
            </a:pathLst>
          </a:custGeom>
          <a:blipFill>
            <a:blip r:embed="rId2"/>
            <a:stretch>
              <a:fillRect l="0" t="0" r="0" b="0"/>
            </a:stretch>
          </a:blipFill>
        </p:spPr>
      </p:sp>
      <p:sp>
        <p:nvSpPr>
          <p:cNvPr name="TextBox 3" id="3"/>
          <p:cNvSpPr txBox="true"/>
          <p:nvPr/>
        </p:nvSpPr>
        <p:spPr>
          <a:xfrm rot="0">
            <a:off x="718173" y="789219"/>
            <a:ext cx="16851654" cy="1659255"/>
          </a:xfrm>
          <a:prstGeom prst="rect">
            <a:avLst/>
          </a:prstGeom>
        </p:spPr>
        <p:txBody>
          <a:bodyPr anchor="t" rtlCol="false" tIns="0" lIns="0" bIns="0" rIns="0">
            <a:spAutoFit/>
          </a:bodyPr>
          <a:lstStyle/>
          <a:p>
            <a:pPr algn="l">
              <a:lnSpc>
                <a:spcPts val="6720"/>
              </a:lnSpc>
            </a:pPr>
            <a:r>
              <a:rPr lang="en-US" sz="4800">
                <a:solidFill>
                  <a:srgbClr val="000000"/>
                </a:solidFill>
                <a:latin typeface="Canva Sans Bold"/>
                <a:ea typeface="Canva Sans Bold"/>
                <a:cs typeface="Canva Sans Bold"/>
                <a:sym typeface="Canva Sans Bold"/>
              </a:rPr>
              <a:t>Q8. Find minimum values for confirmed, deaths, recovered per year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362614" y="3391282"/>
            <a:ext cx="8878013" cy="5664060"/>
          </a:xfrm>
          <a:custGeom>
            <a:avLst/>
            <a:gdLst/>
            <a:ahLst/>
            <a:cxnLst/>
            <a:rect r="r" b="b" t="t" l="l"/>
            <a:pathLst>
              <a:path h="5664060" w="8878013">
                <a:moveTo>
                  <a:pt x="0" y="0"/>
                </a:moveTo>
                <a:lnTo>
                  <a:pt x="8878013" y="0"/>
                </a:lnTo>
                <a:lnTo>
                  <a:pt x="8878013" y="5664060"/>
                </a:lnTo>
                <a:lnTo>
                  <a:pt x="0" y="5664060"/>
                </a:lnTo>
                <a:lnTo>
                  <a:pt x="0" y="0"/>
                </a:lnTo>
                <a:close/>
              </a:path>
            </a:pathLst>
          </a:custGeom>
          <a:blipFill>
            <a:blip r:embed="rId2"/>
            <a:stretch>
              <a:fillRect l="0" t="0" r="-8306" b="0"/>
            </a:stretch>
          </a:blipFill>
        </p:spPr>
      </p:sp>
      <p:sp>
        <p:nvSpPr>
          <p:cNvPr name="TextBox 3" id="3"/>
          <p:cNvSpPr txBox="true"/>
          <p:nvPr/>
        </p:nvSpPr>
        <p:spPr>
          <a:xfrm rot="0">
            <a:off x="1028700" y="585397"/>
            <a:ext cx="16230600" cy="1571625"/>
          </a:xfrm>
          <a:prstGeom prst="rect">
            <a:avLst/>
          </a:prstGeom>
        </p:spPr>
        <p:txBody>
          <a:bodyPr anchor="t" rtlCol="false" tIns="0" lIns="0" bIns="0" rIns="0">
            <a:spAutoFit/>
          </a:bodyPr>
          <a:lstStyle/>
          <a:p>
            <a:pPr algn="l">
              <a:lnSpc>
                <a:spcPts val="6300"/>
              </a:lnSpc>
            </a:pPr>
            <a:r>
              <a:rPr lang="en-US" sz="4500">
                <a:solidFill>
                  <a:srgbClr val="000000"/>
                </a:solidFill>
                <a:latin typeface="Canva Sans Bold"/>
                <a:ea typeface="Canva Sans Bold"/>
                <a:cs typeface="Canva Sans Bold"/>
                <a:sym typeface="Canva Sans Bold"/>
              </a:rPr>
              <a:t>Q9. Find maximum values of confirmed, deaths, recovered per year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160082" y="2673350"/>
            <a:ext cx="6931084" cy="6817043"/>
          </a:xfrm>
          <a:custGeom>
            <a:avLst/>
            <a:gdLst/>
            <a:ahLst/>
            <a:cxnLst/>
            <a:rect r="r" b="b" t="t" l="l"/>
            <a:pathLst>
              <a:path h="6817043" w="6931084">
                <a:moveTo>
                  <a:pt x="0" y="0"/>
                </a:moveTo>
                <a:lnTo>
                  <a:pt x="6931084" y="0"/>
                </a:lnTo>
                <a:lnTo>
                  <a:pt x="6931084" y="6817043"/>
                </a:lnTo>
                <a:lnTo>
                  <a:pt x="0" y="6817043"/>
                </a:lnTo>
                <a:lnTo>
                  <a:pt x="0" y="0"/>
                </a:lnTo>
                <a:close/>
              </a:path>
            </a:pathLst>
          </a:custGeom>
          <a:blipFill>
            <a:blip r:embed="rId2"/>
            <a:stretch>
              <a:fillRect l="0" t="0" r="-37131" b="0"/>
            </a:stretch>
          </a:blipFill>
        </p:spPr>
      </p:sp>
      <p:sp>
        <p:nvSpPr>
          <p:cNvPr name="Freeform 3" id="3"/>
          <p:cNvSpPr/>
          <p:nvPr/>
        </p:nvSpPr>
        <p:spPr>
          <a:xfrm flipH="false" flipV="false" rot="0">
            <a:off x="1256007" y="4277020"/>
            <a:ext cx="7887993" cy="3609702"/>
          </a:xfrm>
          <a:custGeom>
            <a:avLst/>
            <a:gdLst/>
            <a:ahLst/>
            <a:cxnLst/>
            <a:rect r="r" b="b" t="t" l="l"/>
            <a:pathLst>
              <a:path h="3609702" w="7887993">
                <a:moveTo>
                  <a:pt x="0" y="0"/>
                </a:moveTo>
                <a:lnTo>
                  <a:pt x="7887993" y="0"/>
                </a:lnTo>
                <a:lnTo>
                  <a:pt x="7887993" y="3609703"/>
                </a:lnTo>
                <a:lnTo>
                  <a:pt x="0" y="3609703"/>
                </a:lnTo>
                <a:lnTo>
                  <a:pt x="0" y="0"/>
                </a:lnTo>
                <a:close/>
              </a:path>
            </a:pathLst>
          </a:custGeom>
          <a:blipFill>
            <a:blip r:embed="rId3"/>
            <a:stretch>
              <a:fillRect l="0" t="0" r="-41067" b="0"/>
            </a:stretch>
          </a:blipFill>
        </p:spPr>
      </p:sp>
      <p:sp>
        <p:nvSpPr>
          <p:cNvPr name="TextBox 4" id="4"/>
          <p:cNvSpPr txBox="true"/>
          <p:nvPr/>
        </p:nvSpPr>
        <p:spPr>
          <a:xfrm rot="0">
            <a:off x="738858" y="923925"/>
            <a:ext cx="17549142" cy="1749425"/>
          </a:xfrm>
          <a:prstGeom prst="rect">
            <a:avLst/>
          </a:prstGeom>
        </p:spPr>
        <p:txBody>
          <a:bodyPr anchor="t" rtlCol="false" tIns="0" lIns="0" bIns="0" rIns="0">
            <a:spAutoFit/>
          </a:bodyPr>
          <a:lstStyle/>
          <a:p>
            <a:pPr algn="l">
              <a:lnSpc>
                <a:spcPts val="7000"/>
              </a:lnSpc>
            </a:pPr>
            <a:r>
              <a:rPr lang="en-US" sz="5000">
                <a:solidFill>
                  <a:srgbClr val="FFFFFF"/>
                </a:solidFill>
                <a:latin typeface="Canva Sans Bold"/>
                <a:ea typeface="Canva Sans Bold"/>
                <a:cs typeface="Canva Sans Bold"/>
                <a:sym typeface="Canva Sans Bold"/>
              </a:rPr>
              <a:t>Q10. The total number of case of confirmed, deaths, recovered each month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3128345"/>
            <a:ext cx="8556127" cy="5715870"/>
          </a:xfrm>
          <a:custGeom>
            <a:avLst/>
            <a:gdLst/>
            <a:ahLst/>
            <a:cxnLst/>
            <a:rect r="r" b="b" t="t" l="l"/>
            <a:pathLst>
              <a:path h="5715870" w="8556127">
                <a:moveTo>
                  <a:pt x="0" y="0"/>
                </a:moveTo>
                <a:lnTo>
                  <a:pt x="8556127" y="0"/>
                </a:lnTo>
                <a:lnTo>
                  <a:pt x="8556127" y="5715870"/>
                </a:lnTo>
                <a:lnTo>
                  <a:pt x="0" y="5715870"/>
                </a:lnTo>
                <a:lnTo>
                  <a:pt x="0" y="0"/>
                </a:lnTo>
                <a:close/>
              </a:path>
            </a:pathLst>
          </a:custGeom>
          <a:blipFill>
            <a:blip r:embed="rId2"/>
            <a:stretch>
              <a:fillRect l="0" t="0" r="0" b="0"/>
            </a:stretch>
          </a:blipFill>
        </p:spPr>
      </p:sp>
      <p:sp>
        <p:nvSpPr>
          <p:cNvPr name="Freeform 3" id="3"/>
          <p:cNvSpPr/>
          <p:nvPr/>
        </p:nvSpPr>
        <p:spPr>
          <a:xfrm flipH="false" flipV="false" rot="0">
            <a:off x="476348" y="3923108"/>
            <a:ext cx="8250049" cy="4126345"/>
          </a:xfrm>
          <a:custGeom>
            <a:avLst/>
            <a:gdLst/>
            <a:ahLst/>
            <a:cxnLst/>
            <a:rect r="r" b="b" t="t" l="l"/>
            <a:pathLst>
              <a:path h="4126345" w="8250049">
                <a:moveTo>
                  <a:pt x="0" y="0"/>
                </a:moveTo>
                <a:lnTo>
                  <a:pt x="8250049" y="0"/>
                </a:lnTo>
                <a:lnTo>
                  <a:pt x="8250049" y="4126345"/>
                </a:lnTo>
                <a:lnTo>
                  <a:pt x="0" y="4126345"/>
                </a:lnTo>
                <a:lnTo>
                  <a:pt x="0" y="0"/>
                </a:lnTo>
                <a:close/>
              </a:path>
            </a:pathLst>
          </a:custGeom>
          <a:blipFill>
            <a:blip r:embed="rId3"/>
            <a:stretch>
              <a:fillRect l="0" t="0" r="-30965" b="0"/>
            </a:stretch>
          </a:blipFill>
        </p:spPr>
      </p:sp>
      <p:sp>
        <p:nvSpPr>
          <p:cNvPr name="TextBox 4" id="4"/>
          <p:cNvSpPr txBox="true"/>
          <p:nvPr/>
        </p:nvSpPr>
        <p:spPr>
          <a:xfrm rot="0">
            <a:off x="476348" y="719658"/>
            <a:ext cx="18288000" cy="1659255"/>
          </a:xfrm>
          <a:prstGeom prst="rect">
            <a:avLst/>
          </a:prstGeom>
        </p:spPr>
        <p:txBody>
          <a:bodyPr anchor="t" rtlCol="false" tIns="0" lIns="0" bIns="0" rIns="0">
            <a:spAutoFit/>
          </a:bodyPr>
          <a:lstStyle/>
          <a:p>
            <a:pPr algn="l">
              <a:lnSpc>
                <a:spcPts val="6720"/>
              </a:lnSpc>
            </a:pPr>
            <a:r>
              <a:rPr lang="en-US" sz="4800">
                <a:solidFill>
                  <a:srgbClr val="000000"/>
                </a:solidFill>
                <a:latin typeface="Canva Sans Bold"/>
                <a:ea typeface="Canva Sans Bold"/>
                <a:cs typeface="Canva Sans Bold"/>
                <a:sym typeface="Canva Sans Bold"/>
              </a:rPr>
              <a:t>Q11. Check how corona virus spread out with respect to confirmed case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63736" y="2642676"/>
            <a:ext cx="8788330" cy="5739081"/>
          </a:xfrm>
          <a:custGeom>
            <a:avLst/>
            <a:gdLst/>
            <a:ahLst/>
            <a:cxnLst/>
            <a:rect r="r" b="b" t="t" l="l"/>
            <a:pathLst>
              <a:path h="5739081" w="8788330">
                <a:moveTo>
                  <a:pt x="0" y="0"/>
                </a:moveTo>
                <a:lnTo>
                  <a:pt x="8788329" y="0"/>
                </a:lnTo>
                <a:lnTo>
                  <a:pt x="8788329" y="5739081"/>
                </a:lnTo>
                <a:lnTo>
                  <a:pt x="0" y="5739081"/>
                </a:lnTo>
                <a:lnTo>
                  <a:pt x="0" y="0"/>
                </a:lnTo>
                <a:close/>
              </a:path>
            </a:pathLst>
          </a:custGeom>
          <a:blipFill>
            <a:blip r:embed="rId2"/>
            <a:stretch>
              <a:fillRect l="0" t="0" r="0" b="0"/>
            </a:stretch>
          </a:blipFill>
        </p:spPr>
      </p:sp>
      <p:sp>
        <p:nvSpPr>
          <p:cNvPr name="Freeform 3" id="3"/>
          <p:cNvSpPr/>
          <p:nvPr/>
        </p:nvSpPr>
        <p:spPr>
          <a:xfrm flipH="false" flipV="false" rot="0">
            <a:off x="1451745" y="3675622"/>
            <a:ext cx="6719676" cy="4041904"/>
          </a:xfrm>
          <a:custGeom>
            <a:avLst/>
            <a:gdLst/>
            <a:ahLst/>
            <a:cxnLst/>
            <a:rect r="r" b="b" t="t" l="l"/>
            <a:pathLst>
              <a:path h="4041904" w="6719676">
                <a:moveTo>
                  <a:pt x="0" y="0"/>
                </a:moveTo>
                <a:lnTo>
                  <a:pt x="6719677" y="0"/>
                </a:lnTo>
                <a:lnTo>
                  <a:pt x="6719677" y="4041905"/>
                </a:lnTo>
                <a:lnTo>
                  <a:pt x="0" y="4041905"/>
                </a:lnTo>
                <a:lnTo>
                  <a:pt x="0" y="0"/>
                </a:lnTo>
                <a:close/>
              </a:path>
            </a:pathLst>
          </a:custGeom>
          <a:blipFill>
            <a:blip r:embed="rId3"/>
            <a:stretch>
              <a:fillRect l="0" t="0" r="-70156" b="0"/>
            </a:stretch>
          </a:blipFill>
        </p:spPr>
      </p:sp>
      <p:sp>
        <p:nvSpPr>
          <p:cNvPr name="TextBox 4" id="4"/>
          <p:cNvSpPr txBox="true"/>
          <p:nvPr/>
        </p:nvSpPr>
        <p:spPr>
          <a:xfrm rot="0">
            <a:off x="662424" y="534441"/>
            <a:ext cx="18288000" cy="1694815"/>
          </a:xfrm>
          <a:prstGeom prst="rect">
            <a:avLst/>
          </a:prstGeom>
        </p:spPr>
        <p:txBody>
          <a:bodyPr anchor="t" rtlCol="false" tIns="0" lIns="0" bIns="0" rIns="0">
            <a:spAutoFit/>
          </a:bodyPr>
          <a:lstStyle/>
          <a:p>
            <a:pPr algn="l">
              <a:lnSpc>
                <a:spcPts val="6860"/>
              </a:lnSpc>
            </a:pPr>
            <a:r>
              <a:rPr lang="en-US" sz="4900">
                <a:solidFill>
                  <a:srgbClr val="000000"/>
                </a:solidFill>
                <a:latin typeface="Canva Sans Bold"/>
                <a:ea typeface="Canva Sans Bold"/>
                <a:cs typeface="Canva Sans Bold"/>
                <a:sym typeface="Canva Sans Bold"/>
              </a:rPr>
              <a:t>Q12. Check how corona virus spread out with respect to death case per month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877180" y="2888984"/>
            <a:ext cx="8645399" cy="5641518"/>
          </a:xfrm>
          <a:custGeom>
            <a:avLst/>
            <a:gdLst/>
            <a:ahLst/>
            <a:cxnLst/>
            <a:rect r="r" b="b" t="t" l="l"/>
            <a:pathLst>
              <a:path h="5641518" w="8645399">
                <a:moveTo>
                  <a:pt x="0" y="0"/>
                </a:moveTo>
                <a:lnTo>
                  <a:pt x="8645399" y="0"/>
                </a:lnTo>
                <a:lnTo>
                  <a:pt x="8645399" y="5641518"/>
                </a:lnTo>
                <a:lnTo>
                  <a:pt x="0" y="5641518"/>
                </a:lnTo>
                <a:lnTo>
                  <a:pt x="0" y="0"/>
                </a:lnTo>
                <a:close/>
              </a:path>
            </a:pathLst>
          </a:custGeom>
          <a:blipFill>
            <a:blip r:embed="rId2"/>
            <a:stretch>
              <a:fillRect l="0" t="0" r="0" b="-1400"/>
            </a:stretch>
          </a:blipFill>
        </p:spPr>
      </p:sp>
      <p:sp>
        <p:nvSpPr>
          <p:cNvPr name="Freeform 3" id="3"/>
          <p:cNvSpPr/>
          <p:nvPr/>
        </p:nvSpPr>
        <p:spPr>
          <a:xfrm flipH="false" flipV="false" rot="0">
            <a:off x="764335" y="3288923"/>
            <a:ext cx="7439948" cy="4841639"/>
          </a:xfrm>
          <a:custGeom>
            <a:avLst/>
            <a:gdLst/>
            <a:ahLst/>
            <a:cxnLst/>
            <a:rect r="r" b="b" t="t" l="l"/>
            <a:pathLst>
              <a:path h="4841639" w="7439948">
                <a:moveTo>
                  <a:pt x="0" y="0"/>
                </a:moveTo>
                <a:lnTo>
                  <a:pt x="7439948" y="0"/>
                </a:lnTo>
                <a:lnTo>
                  <a:pt x="7439948" y="4841639"/>
                </a:lnTo>
                <a:lnTo>
                  <a:pt x="0" y="4841639"/>
                </a:lnTo>
                <a:lnTo>
                  <a:pt x="0" y="0"/>
                </a:lnTo>
                <a:close/>
              </a:path>
            </a:pathLst>
          </a:custGeom>
          <a:blipFill>
            <a:blip r:embed="rId3"/>
            <a:stretch>
              <a:fillRect l="0" t="0" r="-50266" b="0"/>
            </a:stretch>
          </a:blipFill>
        </p:spPr>
      </p:sp>
      <p:sp>
        <p:nvSpPr>
          <p:cNvPr name="TextBox 4" id="4"/>
          <p:cNvSpPr txBox="true"/>
          <p:nvPr/>
        </p:nvSpPr>
        <p:spPr>
          <a:xfrm rot="0">
            <a:off x="764335" y="585397"/>
            <a:ext cx="18288000" cy="1659255"/>
          </a:xfrm>
          <a:prstGeom prst="rect">
            <a:avLst/>
          </a:prstGeom>
        </p:spPr>
        <p:txBody>
          <a:bodyPr anchor="t" rtlCol="false" tIns="0" lIns="0" bIns="0" rIns="0">
            <a:spAutoFit/>
          </a:bodyPr>
          <a:lstStyle/>
          <a:p>
            <a:pPr algn="l">
              <a:lnSpc>
                <a:spcPts val="6720"/>
              </a:lnSpc>
            </a:pPr>
            <a:r>
              <a:rPr lang="en-US" sz="4800">
                <a:solidFill>
                  <a:srgbClr val="000000"/>
                </a:solidFill>
                <a:latin typeface="Canva Sans Bold"/>
                <a:ea typeface="Canva Sans Bold"/>
                <a:cs typeface="Canva Sans Bold"/>
                <a:sym typeface="Canva Sans Bold"/>
              </a:rPr>
              <a:t>Q13. Check how corona virus spread out with respect to recovered case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C8911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332749" y="3348613"/>
            <a:ext cx="11253786" cy="5433356"/>
          </a:xfrm>
          <a:custGeom>
            <a:avLst/>
            <a:gdLst/>
            <a:ahLst/>
            <a:cxnLst/>
            <a:rect r="r" b="b" t="t" l="l"/>
            <a:pathLst>
              <a:path h="5433356" w="11253786">
                <a:moveTo>
                  <a:pt x="0" y="0"/>
                </a:moveTo>
                <a:lnTo>
                  <a:pt x="11253786" y="0"/>
                </a:lnTo>
                <a:lnTo>
                  <a:pt x="11253786" y="5433356"/>
                </a:lnTo>
                <a:lnTo>
                  <a:pt x="0" y="5433356"/>
                </a:lnTo>
                <a:lnTo>
                  <a:pt x="0" y="0"/>
                </a:lnTo>
                <a:close/>
              </a:path>
            </a:pathLst>
          </a:custGeom>
          <a:blipFill>
            <a:blip r:embed="rId2"/>
            <a:stretch>
              <a:fillRect l="0" t="0" r="0" b="0"/>
            </a:stretch>
          </a:blipFill>
        </p:spPr>
      </p:sp>
      <p:sp>
        <p:nvSpPr>
          <p:cNvPr name="TextBox 3" id="3"/>
          <p:cNvSpPr txBox="true"/>
          <p:nvPr/>
        </p:nvSpPr>
        <p:spPr>
          <a:xfrm rot="0">
            <a:off x="614863" y="584013"/>
            <a:ext cx="17673137" cy="1749425"/>
          </a:xfrm>
          <a:prstGeom prst="rect">
            <a:avLst/>
          </a:prstGeom>
        </p:spPr>
        <p:txBody>
          <a:bodyPr anchor="t" rtlCol="false" tIns="0" lIns="0" bIns="0" rIns="0">
            <a:spAutoFit/>
          </a:bodyPr>
          <a:lstStyle/>
          <a:p>
            <a:pPr algn="l">
              <a:lnSpc>
                <a:spcPts val="7000"/>
              </a:lnSpc>
            </a:pPr>
            <a:r>
              <a:rPr lang="en-US" sz="5000">
                <a:solidFill>
                  <a:srgbClr val="FFFFFF"/>
                </a:solidFill>
                <a:latin typeface="Canva Sans Bold"/>
                <a:ea typeface="Canva Sans Bold"/>
                <a:cs typeface="Canva Sans Bold"/>
                <a:sym typeface="Canva Sans Bold"/>
              </a:rPr>
              <a:t> Q14. Find Country having highest number of the Confirmed case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451414" y="2987199"/>
            <a:ext cx="11385171" cy="4997361"/>
          </a:xfrm>
          <a:custGeom>
            <a:avLst/>
            <a:gdLst/>
            <a:ahLst/>
            <a:cxnLst/>
            <a:rect r="r" b="b" t="t" l="l"/>
            <a:pathLst>
              <a:path h="4997361" w="11385171">
                <a:moveTo>
                  <a:pt x="0" y="0"/>
                </a:moveTo>
                <a:lnTo>
                  <a:pt x="11385172" y="0"/>
                </a:lnTo>
                <a:lnTo>
                  <a:pt x="11385172" y="4997361"/>
                </a:lnTo>
                <a:lnTo>
                  <a:pt x="0" y="4997361"/>
                </a:lnTo>
                <a:lnTo>
                  <a:pt x="0" y="0"/>
                </a:lnTo>
                <a:close/>
              </a:path>
            </a:pathLst>
          </a:custGeom>
          <a:blipFill>
            <a:blip r:embed="rId2"/>
            <a:stretch>
              <a:fillRect l="0" t="0" r="0" b="0"/>
            </a:stretch>
          </a:blipFill>
        </p:spPr>
      </p:sp>
      <p:sp>
        <p:nvSpPr>
          <p:cNvPr name="TextBox 3" id="3"/>
          <p:cNvSpPr txBox="true"/>
          <p:nvPr/>
        </p:nvSpPr>
        <p:spPr>
          <a:xfrm rot="0">
            <a:off x="687902" y="942975"/>
            <a:ext cx="17355741" cy="811530"/>
          </a:xfrm>
          <a:prstGeom prst="rect">
            <a:avLst/>
          </a:prstGeom>
        </p:spPr>
        <p:txBody>
          <a:bodyPr anchor="t" rtlCol="false" tIns="0" lIns="0" bIns="0" rIns="0">
            <a:spAutoFit/>
          </a:bodyPr>
          <a:lstStyle/>
          <a:p>
            <a:pPr algn="l">
              <a:lnSpc>
                <a:spcPts val="6720"/>
              </a:lnSpc>
            </a:pPr>
            <a:r>
              <a:rPr lang="en-US" sz="4800">
                <a:solidFill>
                  <a:srgbClr val="000000"/>
                </a:solidFill>
                <a:latin typeface="Canva Sans Bold"/>
                <a:ea typeface="Canva Sans Bold"/>
                <a:cs typeface="Canva Sans Bold"/>
                <a:sym typeface="Canva Sans Bold"/>
              </a:rPr>
              <a:t>Q15. Find Country having lowest number of the death case</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842675" y="1246155"/>
            <a:ext cx="9805749" cy="1566544"/>
          </a:xfrm>
          <a:prstGeom prst="rect">
            <a:avLst/>
          </a:prstGeom>
        </p:spPr>
        <p:txBody>
          <a:bodyPr anchor="t" rtlCol="false" tIns="0" lIns="0" bIns="0" rIns="0">
            <a:spAutoFit/>
          </a:bodyPr>
          <a:lstStyle/>
          <a:p>
            <a:pPr algn="l">
              <a:lnSpc>
                <a:spcPts val="12880"/>
              </a:lnSpc>
            </a:pPr>
            <a:r>
              <a:rPr lang="en-US" sz="9200">
                <a:solidFill>
                  <a:srgbClr val="000000"/>
                </a:solidFill>
                <a:latin typeface="Canva Sans Bold"/>
                <a:ea typeface="Canva Sans Bold"/>
                <a:cs typeface="Canva Sans Bold"/>
                <a:sym typeface="Canva Sans Bold"/>
              </a:rPr>
              <a:t>Project Overview</a:t>
            </a:r>
          </a:p>
        </p:txBody>
      </p:sp>
      <p:sp>
        <p:nvSpPr>
          <p:cNvPr name="TextBox 3" id="3"/>
          <p:cNvSpPr txBox="true"/>
          <p:nvPr/>
        </p:nvSpPr>
        <p:spPr>
          <a:xfrm rot="0">
            <a:off x="1761804" y="3988965"/>
            <a:ext cx="15753917" cy="3792352"/>
          </a:xfrm>
          <a:prstGeom prst="rect">
            <a:avLst/>
          </a:prstGeom>
        </p:spPr>
        <p:txBody>
          <a:bodyPr anchor="t" rtlCol="false" tIns="0" lIns="0" bIns="0" rIns="0">
            <a:spAutoFit/>
          </a:bodyPr>
          <a:lstStyle/>
          <a:p>
            <a:pPr algn="just">
              <a:lnSpc>
                <a:spcPts val="5013"/>
              </a:lnSpc>
            </a:pPr>
            <a:r>
              <a:rPr lang="en-US" sz="3581">
                <a:solidFill>
                  <a:srgbClr val="000000"/>
                </a:solidFill>
                <a:latin typeface="Canva Sans Bold"/>
                <a:ea typeface="Canva Sans Bold"/>
                <a:cs typeface="Canva Sans Bold"/>
                <a:sym typeface="Canva Sans Bold"/>
              </a:rPr>
              <a:t>The "Corona Virus Analysis" project aims to provide data-driven insights into the COVID-19 pandemic using SQL. By analyzing a comprehensive dataset, we seek to understand the spread and impact of the virus across different regions and over time. This analysis will help identify patterns and trends that can inform public health strategies and responses.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4AAD">
                <a:alpha val="100000"/>
              </a:srgbClr>
            </a:gs>
            <a:gs pos="100000">
              <a:srgbClr val="CB6C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679593" y="2309093"/>
            <a:ext cx="11285503" cy="6331238"/>
          </a:xfrm>
          <a:custGeom>
            <a:avLst/>
            <a:gdLst/>
            <a:ahLst/>
            <a:cxnLst/>
            <a:rect r="r" b="b" t="t" l="l"/>
            <a:pathLst>
              <a:path h="6331238" w="11285503">
                <a:moveTo>
                  <a:pt x="0" y="0"/>
                </a:moveTo>
                <a:lnTo>
                  <a:pt x="11285503" y="0"/>
                </a:lnTo>
                <a:lnTo>
                  <a:pt x="11285503" y="6331238"/>
                </a:lnTo>
                <a:lnTo>
                  <a:pt x="0" y="6331238"/>
                </a:lnTo>
                <a:lnTo>
                  <a:pt x="0" y="0"/>
                </a:lnTo>
                <a:close/>
              </a:path>
            </a:pathLst>
          </a:custGeom>
          <a:blipFill>
            <a:blip r:embed="rId2"/>
            <a:stretch>
              <a:fillRect l="0" t="0" r="0" b="0"/>
            </a:stretch>
          </a:blipFill>
        </p:spPr>
      </p:sp>
      <p:sp>
        <p:nvSpPr>
          <p:cNvPr name="TextBox 3" id="3"/>
          <p:cNvSpPr txBox="true"/>
          <p:nvPr/>
        </p:nvSpPr>
        <p:spPr>
          <a:xfrm rot="0">
            <a:off x="644450" y="588328"/>
            <a:ext cx="16424434" cy="795020"/>
          </a:xfrm>
          <a:prstGeom prst="rect">
            <a:avLst/>
          </a:prstGeom>
        </p:spPr>
        <p:txBody>
          <a:bodyPr anchor="t" rtlCol="false" tIns="0" lIns="0" bIns="0" rIns="0">
            <a:spAutoFit/>
          </a:bodyPr>
          <a:lstStyle/>
          <a:p>
            <a:pPr algn="l">
              <a:lnSpc>
                <a:spcPts val="6580"/>
              </a:lnSpc>
            </a:pPr>
            <a:r>
              <a:rPr lang="en-US" sz="4700">
                <a:solidFill>
                  <a:srgbClr val="000000"/>
                </a:solidFill>
                <a:latin typeface="Canva Sans Bold"/>
                <a:ea typeface="Canva Sans Bold"/>
                <a:cs typeface="Canva Sans Bold"/>
                <a:sym typeface="Canva Sans Bold"/>
              </a:rPr>
              <a:t> Q16. Find top 5 countries having highest recovered case</a:t>
            </a:r>
          </a:p>
        </p:txBody>
      </p:sp>
    </p:spTree>
  </p:cSld>
  <p:clrMapOvr>
    <a:masterClrMapping/>
  </p:clrMapOvr>
</p:sld>
</file>

<file path=ppt/slides/slide21.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724929" y="1129248"/>
            <a:ext cx="641246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Conclusion</a:t>
            </a:r>
          </a:p>
        </p:txBody>
      </p:sp>
      <p:sp>
        <p:nvSpPr>
          <p:cNvPr name="TextBox 3" id="3"/>
          <p:cNvSpPr txBox="true"/>
          <p:nvPr/>
        </p:nvSpPr>
        <p:spPr>
          <a:xfrm rot="0">
            <a:off x="1285466" y="3813077"/>
            <a:ext cx="16285064" cy="3945255"/>
          </a:xfrm>
          <a:prstGeom prst="rect">
            <a:avLst/>
          </a:prstGeom>
        </p:spPr>
        <p:txBody>
          <a:bodyPr anchor="t" rtlCol="false" tIns="0" lIns="0" bIns="0" rIns="0">
            <a:spAutoFit/>
          </a:bodyPr>
          <a:lstStyle/>
          <a:p>
            <a:pPr algn="l">
              <a:lnSpc>
                <a:spcPts val="4480"/>
              </a:lnSpc>
            </a:pPr>
            <a:r>
              <a:rPr lang="en-US" sz="3200">
                <a:solidFill>
                  <a:srgbClr val="000000"/>
                </a:solidFill>
                <a:latin typeface="Canva Sans"/>
                <a:ea typeface="Canva Sans"/>
                <a:cs typeface="Canva Sans"/>
                <a:sym typeface="Canva Sans"/>
              </a:rPr>
              <a:t>"In conclusion, the analysis of COVID-19 data is essential for understanding the spread and impact of the virus. By tracking confirmed cases, deaths, and recoveries, we can make informed decisions to guide public health strategies and responses. This project not only helps in immediate crisis management but also prepares us for future health challenges by identifying strengths and weaknesses in our response strategies.</a:t>
            </a:r>
          </a:p>
          <a:p>
            <a:pPr algn="ctr">
              <a:lnSpc>
                <a:spcPts val="47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438080" y="6287411"/>
            <a:ext cx="990445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Fredoka"/>
                <a:ea typeface="Fredoka"/>
                <a:cs typeface="Fredoka"/>
                <a:sym typeface="Fredoka"/>
              </a:rPr>
              <a:t> MENTORNESS!!!!!</a:t>
            </a:r>
          </a:p>
        </p:txBody>
      </p:sp>
      <p:sp>
        <p:nvSpPr>
          <p:cNvPr name="Freeform 3" id="3"/>
          <p:cNvSpPr/>
          <p:nvPr/>
        </p:nvSpPr>
        <p:spPr>
          <a:xfrm flipH="false" flipV="false" rot="0">
            <a:off x="5217349" y="2882438"/>
            <a:ext cx="7315200" cy="2261062"/>
          </a:xfrm>
          <a:custGeom>
            <a:avLst/>
            <a:gdLst/>
            <a:ahLst/>
            <a:cxnLst/>
            <a:rect r="r" b="b" t="t" l="l"/>
            <a:pathLst>
              <a:path h="2261062" w="7315200">
                <a:moveTo>
                  <a:pt x="0" y="0"/>
                </a:moveTo>
                <a:lnTo>
                  <a:pt x="7315200" y="0"/>
                </a:lnTo>
                <a:lnTo>
                  <a:pt x="7315200" y="2261062"/>
                </a:lnTo>
                <a:lnTo>
                  <a:pt x="0" y="2261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565023" y="679926"/>
            <a:ext cx="13157954" cy="1566544"/>
          </a:xfrm>
          <a:prstGeom prst="rect">
            <a:avLst/>
          </a:prstGeom>
        </p:spPr>
        <p:txBody>
          <a:bodyPr anchor="t" rtlCol="false" tIns="0" lIns="0" bIns="0" rIns="0">
            <a:spAutoFit/>
          </a:bodyPr>
          <a:lstStyle/>
          <a:p>
            <a:pPr algn="l">
              <a:lnSpc>
                <a:spcPts val="12880"/>
              </a:lnSpc>
            </a:pPr>
            <a:r>
              <a:rPr lang="en-US" sz="9200">
                <a:solidFill>
                  <a:srgbClr val="000000"/>
                </a:solidFill>
                <a:latin typeface="Canva Sans Bold"/>
                <a:ea typeface="Canva Sans Bold"/>
                <a:cs typeface="Canva Sans Bold"/>
                <a:sym typeface="Canva Sans Bold"/>
              </a:rPr>
              <a:t>Importance of Analysis</a:t>
            </a:r>
          </a:p>
        </p:txBody>
      </p:sp>
      <p:sp>
        <p:nvSpPr>
          <p:cNvPr name="TextBox 3" id="3"/>
          <p:cNvSpPr txBox="true"/>
          <p:nvPr/>
        </p:nvSpPr>
        <p:spPr>
          <a:xfrm rot="0">
            <a:off x="1028700" y="3239695"/>
            <a:ext cx="16216013" cy="625729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Bold"/>
                <a:ea typeface="Canva Sans Bold"/>
                <a:cs typeface="Canva Sans Bold"/>
                <a:sym typeface="Canva Sans Bold"/>
              </a:rPr>
              <a:t>Effective Response: Tracking virus spread, allocating resources, and predicting healthcare needs.</a:t>
            </a:r>
          </a:p>
          <a:p>
            <a:pPr algn="l" marL="604519" indent="-302260" lvl="1">
              <a:lnSpc>
                <a:spcPts val="3919"/>
              </a:lnSpc>
              <a:buFont typeface="Arial"/>
              <a:buChar char="•"/>
            </a:pPr>
            <a:r>
              <a:rPr lang="en-US" sz="2799">
                <a:solidFill>
                  <a:srgbClr val="000000"/>
                </a:solidFill>
                <a:latin typeface="Canva Sans Bold"/>
                <a:ea typeface="Canva Sans Bold"/>
                <a:cs typeface="Canva Sans Bold"/>
                <a:sym typeface="Canva Sans Bold"/>
              </a:rPr>
              <a:t>Informed Decisions: Guiding policy on lockdowns, social distancing, and vaccine distribution.</a:t>
            </a:r>
          </a:p>
          <a:p>
            <a:pPr algn="l" marL="604519" indent="-302260" lvl="1">
              <a:lnSpc>
                <a:spcPts val="3919"/>
              </a:lnSpc>
              <a:buFont typeface="Arial"/>
              <a:buChar char="•"/>
            </a:pPr>
            <a:r>
              <a:rPr lang="en-US" sz="2799">
                <a:solidFill>
                  <a:srgbClr val="000000"/>
                </a:solidFill>
                <a:latin typeface="Canva Sans Bold"/>
                <a:ea typeface="Canva Sans Bold"/>
                <a:cs typeface="Canva Sans Bold"/>
                <a:sym typeface="Canva Sans Bold"/>
              </a:rPr>
              <a:t>Economic Stability: </a:t>
            </a:r>
            <a:r>
              <a:rPr lang="en-US" sz="2799">
                <a:solidFill>
                  <a:srgbClr val="000000"/>
                </a:solidFill>
                <a:latin typeface="Canva Sans Bold"/>
                <a:ea typeface="Canva Sans Bold"/>
                <a:cs typeface="Canva Sans Bold"/>
                <a:sym typeface="Canva Sans Bold"/>
              </a:rPr>
              <a:t>Assessing impacts and planning targeted relief measures.</a:t>
            </a:r>
          </a:p>
          <a:p>
            <a:pPr algn="l" marL="604519" indent="-302260" lvl="1">
              <a:lnSpc>
                <a:spcPts val="3919"/>
              </a:lnSpc>
              <a:buFont typeface="Arial"/>
              <a:buChar char="•"/>
            </a:pPr>
            <a:r>
              <a:rPr lang="en-US" sz="2799">
                <a:solidFill>
                  <a:srgbClr val="000000"/>
                </a:solidFill>
                <a:latin typeface="Canva Sans Bold"/>
                <a:ea typeface="Canva Sans Bold"/>
                <a:cs typeface="Canva Sans Bold"/>
                <a:sym typeface="Canva Sans Bold"/>
              </a:rPr>
              <a:t>Future Readiness: Strengthening preparedness for future health crises through insights and adjustments.’</a:t>
            </a:r>
          </a:p>
          <a:p>
            <a:pPr algn="l">
              <a:lnSpc>
                <a:spcPts val="3919"/>
              </a:lnSpc>
            </a:pPr>
          </a:p>
          <a:p>
            <a:pPr algn="l">
              <a:lnSpc>
                <a:spcPts val="3919"/>
              </a:lnSpc>
            </a:pPr>
            <a:r>
              <a:rPr lang="en-US" sz="2799">
                <a:solidFill>
                  <a:srgbClr val="000000"/>
                </a:solidFill>
                <a:latin typeface="Canva Sans Bold"/>
                <a:ea typeface="Canva Sans Bold"/>
                <a:cs typeface="Canva Sans Bold"/>
                <a:sym typeface="Canva Sans Bold"/>
              </a:rPr>
              <a:t>This analysis is fundamental for proactive and effective public health and policy responses amidst the pandemic and for building resilience against future challenges.</a:t>
            </a:r>
          </a:p>
          <a:p>
            <a:pPr algn="ctr">
              <a:lnSpc>
                <a:spcPts val="3499"/>
              </a:lnSpc>
            </a:pPr>
          </a:p>
          <a:p>
            <a:pPr algn="ctr">
              <a:lnSpc>
                <a:spcPts val="3499"/>
              </a:lnSpc>
            </a:pPr>
          </a:p>
          <a:p>
            <a:pPr algn="ctr">
              <a:lnSpc>
                <a:spcPts val="3499"/>
              </a:lnSpc>
            </a:pPr>
          </a:p>
        </p:txBody>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FF5757">
                <a:alpha val="100000"/>
              </a:srgbClr>
            </a:gs>
            <a:gs pos="100000">
              <a:srgbClr val="8C52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692587" y="1058303"/>
            <a:ext cx="11423095" cy="1566544"/>
          </a:xfrm>
          <a:prstGeom prst="rect">
            <a:avLst/>
          </a:prstGeom>
        </p:spPr>
        <p:txBody>
          <a:bodyPr anchor="t" rtlCol="false" tIns="0" lIns="0" bIns="0" rIns="0">
            <a:spAutoFit/>
          </a:bodyPr>
          <a:lstStyle/>
          <a:p>
            <a:pPr algn="l">
              <a:lnSpc>
                <a:spcPts val="12880"/>
              </a:lnSpc>
            </a:pPr>
            <a:r>
              <a:rPr lang="en-US" sz="9200">
                <a:solidFill>
                  <a:srgbClr val="000000"/>
                </a:solidFill>
                <a:latin typeface="Canva Sans Bold"/>
                <a:ea typeface="Canva Sans Bold"/>
                <a:cs typeface="Canva Sans Bold"/>
                <a:sym typeface="Canva Sans Bold"/>
              </a:rPr>
              <a:t>Dataset Description</a:t>
            </a:r>
          </a:p>
        </p:txBody>
      </p:sp>
      <p:sp>
        <p:nvSpPr>
          <p:cNvPr name="TextBox 3" id="3"/>
          <p:cNvSpPr txBox="true"/>
          <p:nvPr/>
        </p:nvSpPr>
        <p:spPr>
          <a:xfrm rot="0">
            <a:off x="2860154" y="3397767"/>
            <a:ext cx="12685934" cy="5957688"/>
          </a:xfrm>
          <a:prstGeom prst="rect">
            <a:avLst/>
          </a:prstGeom>
        </p:spPr>
        <p:txBody>
          <a:bodyPr anchor="t" rtlCol="false" tIns="0" lIns="0" bIns="0" rIns="0">
            <a:spAutoFit/>
          </a:bodyPr>
          <a:lstStyle/>
          <a:p>
            <a:pPr algn="l">
              <a:lnSpc>
                <a:spcPts val="5768"/>
              </a:lnSpc>
            </a:pPr>
            <a:r>
              <a:rPr lang="en-US" sz="4120">
                <a:solidFill>
                  <a:srgbClr val="000000"/>
                </a:solidFill>
                <a:latin typeface="Canva Sans Bold"/>
                <a:ea typeface="Canva Sans Bold"/>
                <a:cs typeface="Canva Sans Bold"/>
                <a:sym typeface="Canva Sans Bold"/>
              </a:rPr>
              <a:t>Columns Description:</a:t>
            </a:r>
          </a:p>
          <a:p>
            <a:pPr algn="l" marL="652095" indent="-326047" lvl="1">
              <a:lnSpc>
                <a:spcPts val="4711"/>
              </a:lnSpc>
              <a:buFont typeface="Arial"/>
              <a:buChar char="•"/>
            </a:pPr>
            <a:r>
              <a:rPr lang="en-US" sz="3020">
                <a:solidFill>
                  <a:srgbClr val="000000"/>
                </a:solidFill>
                <a:latin typeface="Canva Sans"/>
                <a:ea typeface="Canva Sans"/>
                <a:cs typeface="Canva Sans"/>
                <a:sym typeface="Canva Sans"/>
              </a:rPr>
              <a:t>Province: Geographic sub</a:t>
            </a:r>
            <a:r>
              <a:rPr lang="en-US" sz="3020">
                <a:solidFill>
                  <a:srgbClr val="000000"/>
                </a:solidFill>
                <a:latin typeface="Canva Sans"/>
                <a:ea typeface="Canva Sans"/>
                <a:cs typeface="Canva Sans"/>
                <a:sym typeface="Canva Sans"/>
              </a:rPr>
              <a:t>division within a country/region.</a:t>
            </a:r>
          </a:p>
          <a:p>
            <a:pPr algn="l" marL="652095" indent="-326047" lvl="1">
              <a:lnSpc>
                <a:spcPts val="4711"/>
              </a:lnSpc>
              <a:buFont typeface="Arial"/>
              <a:buChar char="•"/>
            </a:pPr>
            <a:r>
              <a:rPr lang="en-US" sz="3020">
                <a:solidFill>
                  <a:srgbClr val="000000"/>
                </a:solidFill>
                <a:latin typeface="Canva Sans"/>
                <a:ea typeface="Canva Sans"/>
                <a:cs typeface="Canva Sans"/>
                <a:sym typeface="Canva Sans"/>
              </a:rPr>
              <a:t>Country/Region: Geographic entity where data is recorded.</a:t>
            </a:r>
          </a:p>
          <a:p>
            <a:pPr algn="l" marL="652095" indent="-326047" lvl="1">
              <a:lnSpc>
                <a:spcPts val="4711"/>
              </a:lnSpc>
              <a:buFont typeface="Arial"/>
              <a:buChar char="•"/>
            </a:pPr>
            <a:r>
              <a:rPr lang="en-US" sz="3020">
                <a:solidFill>
                  <a:srgbClr val="000000"/>
                </a:solidFill>
                <a:latin typeface="Canva Sans"/>
                <a:ea typeface="Canva Sans"/>
                <a:cs typeface="Canva Sans"/>
                <a:sym typeface="Canva Sans"/>
              </a:rPr>
              <a:t>Latitude: North-south position on Earth's surface.</a:t>
            </a:r>
          </a:p>
          <a:p>
            <a:pPr algn="l" marL="652095" indent="-326047" lvl="1">
              <a:lnSpc>
                <a:spcPts val="4711"/>
              </a:lnSpc>
              <a:buFont typeface="Arial"/>
              <a:buChar char="•"/>
            </a:pPr>
            <a:r>
              <a:rPr lang="en-US" sz="3020">
                <a:solidFill>
                  <a:srgbClr val="000000"/>
                </a:solidFill>
                <a:latin typeface="Canva Sans"/>
                <a:ea typeface="Canva Sans"/>
                <a:cs typeface="Canva Sans"/>
                <a:sym typeface="Canva Sans"/>
              </a:rPr>
              <a:t>Longitude: East-west position on Earth's surface.</a:t>
            </a:r>
          </a:p>
          <a:p>
            <a:pPr algn="l" marL="652095" indent="-326047" lvl="1">
              <a:lnSpc>
                <a:spcPts val="4711"/>
              </a:lnSpc>
              <a:buFont typeface="Arial"/>
              <a:buChar char="•"/>
            </a:pPr>
            <a:r>
              <a:rPr lang="en-US" sz="3020">
                <a:solidFill>
                  <a:srgbClr val="000000"/>
                </a:solidFill>
                <a:latin typeface="Canva Sans"/>
                <a:ea typeface="Canva Sans"/>
                <a:cs typeface="Canva Sans"/>
                <a:sym typeface="Canva Sans"/>
              </a:rPr>
              <a:t>Date: Recorded date of COVID-19 data.</a:t>
            </a:r>
          </a:p>
          <a:p>
            <a:pPr algn="l" marL="652095" indent="-326047" lvl="1">
              <a:lnSpc>
                <a:spcPts val="4711"/>
              </a:lnSpc>
              <a:buFont typeface="Arial"/>
              <a:buChar char="•"/>
            </a:pPr>
            <a:r>
              <a:rPr lang="en-US" sz="3020">
                <a:solidFill>
                  <a:srgbClr val="000000"/>
                </a:solidFill>
                <a:latin typeface="Canva Sans"/>
                <a:ea typeface="Canva Sans"/>
                <a:cs typeface="Canva Sans"/>
                <a:sym typeface="Canva Sans"/>
              </a:rPr>
              <a:t>Confirmed: Number of diagnosed COVID-19 cases.</a:t>
            </a:r>
          </a:p>
          <a:p>
            <a:pPr algn="l" marL="652095" indent="-326047" lvl="1">
              <a:lnSpc>
                <a:spcPts val="4711"/>
              </a:lnSpc>
              <a:buFont typeface="Arial"/>
              <a:buChar char="•"/>
            </a:pPr>
            <a:r>
              <a:rPr lang="en-US" sz="3020">
                <a:solidFill>
                  <a:srgbClr val="000000"/>
                </a:solidFill>
                <a:latin typeface="Canva Sans"/>
                <a:ea typeface="Canva Sans"/>
                <a:cs typeface="Canva Sans"/>
                <a:sym typeface="Canva Sans"/>
              </a:rPr>
              <a:t>Deaths: Number of COVID-19 related deaths.</a:t>
            </a:r>
          </a:p>
          <a:p>
            <a:pPr algn="l" marL="652095" indent="-326047" lvl="1">
              <a:lnSpc>
                <a:spcPts val="4711"/>
              </a:lnSpc>
              <a:buFont typeface="Arial"/>
              <a:buChar char="•"/>
            </a:pPr>
            <a:r>
              <a:rPr lang="en-US" sz="3020">
                <a:solidFill>
                  <a:srgbClr val="000000"/>
                </a:solidFill>
                <a:latin typeface="Canva Sans"/>
                <a:ea typeface="Canva Sans"/>
                <a:cs typeface="Canva Sans"/>
                <a:sym typeface="Canva Sans"/>
              </a:rPr>
              <a:t>Recovered: Number of recovered COVID-19 cases.</a:t>
            </a:r>
          </a:p>
          <a:p>
            <a:pPr algn="ctr">
              <a:lnSpc>
                <a:spcPts val="422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C0DF">
                <a:alpha val="100000"/>
              </a:srgbClr>
            </a:gs>
            <a:gs pos="100000">
              <a:srgbClr val="FFDE5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523174" y="2908795"/>
            <a:ext cx="12488709" cy="6349505"/>
          </a:xfrm>
          <a:custGeom>
            <a:avLst/>
            <a:gdLst/>
            <a:ahLst/>
            <a:cxnLst/>
            <a:rect r="r" b="b" t="t" l="l"/>
            <a:pathLst>
              <a:path h="6349505" w="12488709">
                <a:moveTo>
                  <a:pt x="0" y="0"/>
                </a:moveTo>
                <a:lnTo>
                  <a:pt x="12488708" y="0"/>
                </a:lnTo>
                <a:lnTo>
                  <a:pt x="12488708" y="6349505"/>
                </a:lnTo>
                <a:lnTo>
                  <a:pt x="0" y="6349505"/>
                </a:lnTo>
                <a:lnTo>
                  <a:pt x="0" y="0"/>
                </a:lnTo>
                <a:close/>
              </a:path>
            </a:pathLst>
          </a:custGeom>
          <a:blipFill>
            <a:blip r:embed="rId2"/>
            <a:stretch>
              <a:fillRect l="0" t="-14718" r="0" b="-14718"/>
            </a:stretch>
          </a:blipFill>
        </p:spPr>
      </p:sp>
      <p:sp>
        <p:nvSpPr>
          <p:cNvPr name="TextBox 3" id="3"/>
          <p:cNvSpPr txBox="true"/>
          <p:nvPr/>
        </p:nvSpPr>
        <p:spPr>
          <a:xfrm rot="0">
            <a:off x="1028700" y="737967"/>
            <a:ext cx="12303205" cy="1811020"/>
          </a:xfrm>
          <a:prstGeom prst="rect">
            <a:avLst/>
          </a:prstGeom>
        </p:spPr>
        <p:txBody>
          <a:bodyPr anchor="t" rtlCol="false" tIns="0" lIns="0" bIns="0" rIns="0">
            <a:spAutoFit/>
          </a:bodyPr>
          <a:lstStyle/>
          <a:p>
            <a:pPr algn="l">
              <a:lnSpc>
                <a:spcPts val="7279"/>
              </a:lnSpc>
            </a:pPr>
            <a:r>
              <a:rPr lang="en-US" sz="5199">
                <a:solidFill>
                  <a:srgbClr val="000000"/>
                </a:solidFill>
                <a:latin typeface="Canva Sans Bold"/>
                <a:ea typeface="Canva Sans Bold"/>
                <a:cs typeface="Canva Sans Bold"/>
                <a:sym typeface="Canva Sans Bold"/>
              </a:rPr>
              <a:t>Q1. Write a code to check NULL values</a:t>
            </a:r>
          </a:p>
          <a:p>
            <a:pPr algn="l">
              <a:lnSpc>
                <a:spcPts val="72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66C4">
                <a:alpha val="100000"/>
              </a:srgbClr>
            </a:gs>
            <a:gs pos="100000">
              <a:srgbClr val="FFDE5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901591" y="3630164"/>
            <a:ext cx="9886927" cy="5628136"/>
          </a:xfrm>
          <a:custGeom>
            <a:avLst/>
            <a:gdLst/>
            <a:ahLst/>
            <a:cxnLst/>
            <a:rect r="r" b="b" t="t" l="l"/>
            <a:pathLst>
              <a:path h="5628136" w="9886927">
                <a:moveTo>
                  <a:pt x="0" y="0"/>
                </a:moveTo>
                <a:lnTo>
                  <a:pt x="9886927" y="0"/>
                </a:lnTo>
                <a:lnTo>
                  <a:pt x="9886927" y="5628136"/>
                </a:lnTo>
                <a:lnTo>
                  <a:pt x="0" y="5628136"/>
                </a:lnTo>
                <a:lnTo>
                  <a:pt x="0" y="0"/>
                </a:lnTo>
                <a:close/>
              </a:path>
            </a:pathLst>
          </a:custGeom>
          <a:blipFill>
            <a:blip r:embed="rId2"/>
            <a:stretch>
              <a:fillRect l="0" t="0" r="0" b="0"/>
            </a:stretch>
          </a:blipFill>
        </p:spPr>
      </p:sp>
      <p:sp>
        <p:nvSpPr>
          <p:cNvPr name="TextBox 3" id="3"/>
          <p:cNvSpPr txBox="true"/>
          <p:nvPr/>
        </p:nvSpPr>
        <p:spPr>
          <a:xfrm rot="0">
            <a:off x="842360" y="952500"/>
            <a:ext cx="17953847" cy="1419859"/>
          </a:xfrm>
          <a:prstGeom prst="rect">
            <a:avLst/>
          </a:prstGeom>
        </p:spPr>
        <p:txBody>
          <a:bodyPr anchor="t" rtlCol="false" tIns="0" lIns="0" bIns="0" rIns="0">
            <a:spAutoFit/>
          </a:bodyPr>
          <a:lstStyle/>
          <a:p>
            <a:pPr algn="l">
              <a:lnSpc>
                <a:spcPts val="5740"/>
              </a:lnSpc>
            </a:pPr>
            <a:r>
              <a:rPr lang="en-US" sz="4100">
                <a:solidFill>
                  <a:srgbClr val="000000"/>
                </a:solidFill>
                <a:latin typeface="Canva Sans Bold"/>
                <a:ea typeface="Canva Sans Bold"/>
                <a:cs typeface="Canva Sans Bold"/>
                <a:sym typeface="Canva Sans Bold"/>
              </a:rPr>
              <a:t>Q2. If NULL values are present, update them with zeros for all columns.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920120" y="2334175"/>
            <a:ext cx="10137368" cy="7083200"/>
          </a:xfrm>
          <a:custGeom>
            <a:avLst/>
            <a:gdLst/>
            <a:ahLst/>
            <a:cxnLst/>
            <a:rect r="r" b="b" t="t" l="l"/>
            <a:pathLst>
              <a:path h="7083200" w="10137368">
                <a:moveTo>
                  <a:pt x="0" y="0"/>
                </a:moveTo>
                <a:lnTo>
                  <a:pt x="10137368" y="0"/>
                </a:lnTo>
                <a:lnTo>
                  <a:pt x="10137368" y="7083199"/>
                </a:lnTo>
                <a:lnTo>
                  <a:pt x="0" y="7083199"/>
                </a:lnTo>
                <a:lnTo>
                  <a:pt x="0" y="0"/>
                </a:lnTo>
                <a:close/>
              </a:path>
            </a:pathLst>
          </a:custGeom>
          <a:blipFill>
            <a:blip r:embed="rId2"/>
            <a:stretch>
              <a:fillRect l="0" t="-524" r="-29550" b="-524"/>
            </a:stretch>
          </a:blipFill>
        </p:spPr>
      </p:sp>
      <p:sp>
        <p:nvSpPr>
          <p:cNvPr name="TextBox 3" id="3"/>
          <p:cNvSpPr txBox="true"/>
          <p:nvPr/>
        </p:nvSpPr>
        <p:spPr>
          <a:xfrm rot="0">
            <a:off x="849877" y="523155"/>
            <a:ext cx="10048399" cy="1811020"/>
          </a:xfrm>
          <a:prstGeom prst="rect">
            <a:avLst/>
          </a:prstGeom>
        </p:spPr>
        <p:txBody>
          <a:bodyPr anchor="t" rtlCol="false" tIns="0" lIns="0" bIns="0" rIns="0">
            <a:spAutoFit/>
          </a:bodyPr>
          <a:lstStyle/>
          <a:p>
            <a:pPr algn="l">
              <a:lnSpc>
                <a:spcPts val="7279"/>
              </a:lnSpc>
            </a:pPr>
            <a:r>
              <a:rPr lang="en-US" sz="5199">
                <a:solidFill>
                  <a:srgbClr val="000000"/>
                </a:solidFill>
                <a:latin typeface="Canva Sans Bold"/>
                <a:ea typeface="Canva Sans Bold"/>
                <a:cs typeface="Canva Sans Bold"/>
                <a:sym typeface="Canva Sans Bold"/>
              </a:rPr>
              <a:t>Q3. check total number of rows</a:t>
            </a:r>
          </a:p>
          <a:p>
            <a:pPr algn="l">
              <a:lnSpc>
                <a:spcPts val="72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52883" y="3014312"/>
            <a:ext cx="10182234" cy="5854784"/>
          </a:xfrm>
          <a:custGeom>
            <a:avLst/>
            <a:gdLst/>
            <a:ahLst/>
            <a:cxnLst/>
            <a:rect r="r" b="b" t="t" l="l"/>
            <a:pathLst>
              <a:path h="5854784" w="10182234">
                <a:moveTo>
                  <a:pt x="0" y="0"/>
                </a:moveTo>
                <a:lnTo>
                  <a:pt x="10182234" y="0"/>
                </a:lnTo>
                <a:lnTo>
                  <a:pt x="10182234" y="5854784"/>
                </a:lnTo>
                <a:lnTo>
                  <a:pt x="0" y="5854784"/>
                </a:lnTo>
                <a:lnTo>
                  <a:pt x="0" y="0"/>
                </a:lnTo>
                <a:close/>
              </a:path>
            </a:pathLst>
          </a:custGeom>
          <a:blipFill>
            <a:blip r:embed="rId2"/>
            <a:stretch>
              <a:fillRect l="0" t="0" r="0" b="0"/>
            </a:stretch>
          </a:blipFill>
        </p:spPr>
      </p:sp>
      <p:sp>
        <p:nvSpPr>
          <p:cNvPr name="TextBox 3" id="3"/>
          <p:cNvSpPr txBox="true"/>
          <p:nvPr/>
        </p:nvSpPr>
        <p:spPr>
          <a:xfrm rot="0">
            <a:off x="1028700" y="933450"/>
            <a:ext cx="13653969" cy="1811020"/>
          </a:xfrm>
          <a:prstGeom prst="rect">
            <a:avLst/>
          </a:prstGeom>
        </p:spPr>
        <p:txBody>
          <a:bodyPr anchor="t" rtlCol="false" tIns="0" lIns="0" bIns="0" rIns="0">
            <a:spAutoFit/>
          </a:bodyPr>
          <a:lstStyle/>
          <a:p>
            <a:pPr algn="l">
              <a:lnSpc>
                <a:spcPts val="7279"/>
              </a:lnSpc>
            </a:pPr>
            <a:r>
              <a:rPr lang="en-US" sz="5199">
                <a:solidFill>
                  <a:srgbClr val="000000"/>
                </a:solidFill>
                <a:latin typeface="Canva Sans Bold"/>
                <a:ea typeface="Canva Sans Bold"/>
                <a:cs typeface="Canva Sans Bold"/>
                <a:sym typeface="Canva Sans Bold"/>
              </a:rPr>
              <a:t>Q4. Check what is start_date and end_date</a:t>
            </a:r>
          </a:p>
          <a:p>
            <a:pPr algn="l">
              <a:lnSpc>
                <a:spcPts val="72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315189" y="2832726"/>
            <a:ext cx="9177284" cy="5678293"/>
          </a:xfrm>
          <a:custGeom>
            <a:avLst/>
            <a:gdLst/>
            <a:ahLst/>
            <a:cxnLst/>
            <a:rect r="r" b="b" t="t" l="l"/>
            <a:pathLst>
              <a:path h="5678293" w="9177284">
                <a:moveTo>
                  <a:pt x="0" y="0"/>
                </a:moveTo>
                <a:lnTo>
                  <a:pt x="9177283" y="0"/>
                </a:lnTo>
                <a:lnTo>
                  <a:pt x="9177283" y="5678293"/>
                </a:lnTo>
                <a:lnTo>
                  <a:pt x="0" y="5678293"/>
                </a:lnTo>
                <a:lnTo>
                  <a:pt x="0" y="0"/>
                </a:lnTo>
                <a:close/>
              </a:path>
            </a:pathLst>
          </a:custGeom>
          <a:blipFill>
            <a:blip r:embed="rId2"/>
            <a:stretch>
              <a:fillRect l="0" t="0" r="0" b="0"/>
            </a:stretch>
          </a:blipFill>
        </p:spPr>
      </p:sp>
      <p:sp>
        <p:nvSpPr>
          <p:cNvPr name="TextBox 3" id="3"/>
          <p:cNvSpPr txBox="true"/>
          <p:nvPr/>
        </p:nvSpPr>
        <p:spPr>
          <a:xfrm rot="0">
            <a:off x="1028700" y="737566"/>
            <a:ext cx="13021032" cy="1811020"/>
          </a:xfrm>
          <a:prstGeom prst="rect">
            <a:avLst/>
          </a:prstGeom>
        </p:spPr>
        <p:txBody>
          <a:bodyPr anchor="t" rtlCol="false" tIns="0" lIns="0" bIns="0" rIns="0">
            <a:spAutoFit/>
          </a:bodyPr>
          <a:lstStyle/>
          <a:p>
            <a:pPr algn="l">
              <a:lnSpc>
                <a:spcPts val="7279"/>
              </a:lnSpc>
            </a:pPr>
            <a:r>
              <a:rPr lang="en-US" sz="5199">
                <a:solidFill>
                  <a:srgbClr val="000000"/>
                </a:solidFill>
                <a:latin typeface="Canva Sans Bold"/>
                <a:ea typeface="Canva Sans Bold"/>
                <a:cs typeface="Canva Sans Bold"/>
                <a:sym typeface="Canva Sans Bold"/>
              </a:rPr>
              <a:t>Q5. Number of month present in dataset</a:t>
            </a:r>
          </a:p>
          <a:p>
            <a:pPr algn="l">
              <a:lnSpc>
                <a:spcPts val="72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DAGKc5ABM2U</dc:identifier>
  <dcterms:modified xsi:type="dcterms:W3CDTF">2011-08-01T06:04:30Z</dcterms:modified>
  <cp:revision>1</cp:revision>
  <dc:title>Q1.</dc:title>
</cp:coreProperties>
</file>